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78" r:id="rId3"/>
    <p:sldId id="273" r:id="rId4"/>
    <p:sldId id="260" r:id="rId5"/>
    <p:sldId id="261" r:id="rId6"/>
    <p:sldId id="262" r:id="rId7"/>
    <p:sldId id="263" r:id="rId8"/>
    <p:sldId id="265" r:id="rId9"/>
    <p:sldId id="264" r:id="rId10"/>
    <p:sldId id="282" r:id="rId11"/>
    <p:sldId id="279" r:id="rId12"/>
    <p:sldId id="281" r:id="rId13"/>
    <p:sldId id="270" r:id="rId14"/>
    <p:sldId id="274" r:id="rId15"/>
    <p:sldId id="271" r:id="rId16"/>
    <p:sldId id="272" r:id="rId17"/>
    <p:sldId id="275" r:id="rId18"/>
    <p:sldId id="276" r:id="rId19"/>
    <p:sldId id="27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3A7404-F3BB-4637-BC1E-43144CF31940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74180-3E79-4F03-92A2-EDEA03F8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53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https://rpubs.com/Jeveritt/578647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874180-3E79-4F03-92A2-EDEA03F8B4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74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39B81-B18B-4A8D-81DF-F1F019B3D6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8B4932-4C20-4C2B-8553-63E0EC232B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91AD2-A778-45E8-832D-581E91BB8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029FA-3827-4E24-817F-2C4038D4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AE53A-58DF-4BB5-B6C8-C3406EABE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660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8CD40-3CE7-4D94-9F8D-4699907EC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EA81C6-8D63-4D14-85FB-28DBDDA26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58276-AE2D-4B0C-B5BE-ACBEDE844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376B4-1644-4A45-A859-980742014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19AC1-B4A0-41BF-BF35-5FBD1E4B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94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EF6987-8D03-4805-ACA6-63B84A10B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2B1D95-75C2-4FAD-B8D7-320084A77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6BEE5-A1B9-43F9-BF4C-2D156645A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B4D6D-731B-4B28-82C3-406093700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FD966-0476-41B0-B3CB-1E475BB18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123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0EFF2-53E6-4B5C-9AEF-8D64252EC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79B1E-0B02-4ECD-9A49-11BA096DF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B7CEF-9CE8-4901-8B9E-0DF2C632A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61FF7-C668-4A34-AA1B-27E915248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71A8D-51F1-46AD-9C66-359078096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4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D4C6-8338-48A8-9CCD-69BF180F7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636C3F-5429-4BDF-957D-8F8BF711A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A0FC6-6292-495B-972E-D76C0077B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8B887-83EF-4322-A8F5-C193A4259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E5E31-0915-4621-BAFC-1460C879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451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1D228-0D08-4942-889C-6E19E4076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A3394-DC38-44D9-B7C2-0E3524D561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831B5F-4229-422E-B930-67E5931D60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E32AF-4FBE-4955-B719-0144D52DF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BED52-45DE-4DFA-A616-E2099F97E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1A927-F385-4034-B8B8-95CF5B12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78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8688E-C884-4AF3-868C-C07240A1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7FA8D-3F27-47ED-8127-7277399ED6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DF4631-7D33-43F6-A7D0-ECE59338E4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8B7044-F551-4BDD-B779-47139FC92F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C86358-6FE7-45F7-BE7F-FAD361FAFC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9C215E-858A-4A2D-A549-0BE6FBDEE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48EFC-7240-47E7-9472-1D8B011F6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962B80-110D-4FB3-AE9C-CA633C445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3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E5FAF-AB07-4129-9E59-E487C270D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83089B-53AE-449D-BBA8-CC4834598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57BD1E-823B-445A-8913-901079EC8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CDD2EC-336B-465D-A59A-A7E1D78B8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5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EBF14E-7F3B-4182-A913-5F950673C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9407D5-C287-4E88-9A7E-117D24F10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0506A-7D10-49B1-A6E5-77CF08BAB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29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A3B3-52E5-4F7D-BF88-EB54DDD38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099B6-FE4B-467A-9529-7E961F854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EEB35-CFE0-4195-9ACD-A9E5227D99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D3B20-C513-4E47-B1B8-9A7C10D88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971CB-8D75-4B43-B934-47DBB64FF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262C1F-EFF9-41C3-9D29-B2F6C6747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75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FFAFB-C6E2-4806-817D-C77CC8924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E72F52-161C-419A-9EC0-C098E72E4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12745-8006-4553-B30C-1883C3BD3A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6303C-02BC-47A0-94FA-EF6AD0F2B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620B6-4556-4ECD-B758-E0ACD9FCE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C524D-7C34-4770-A798-E51BFF590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43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B15703-68A0-428C-B5C3-64B542211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10F4F-3783-4F27-BE52-3C1AB0767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6426B-09C0-4DE7-A345-32D2B6615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E4A95-60A2-4E6F-B97D-7E2DDF1A40FD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0A2B9-DFD0-447E-94C9-61DD814FB3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FF16D-1378-4EAA-8643-AF165C00A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261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29753-6745-4FB7-8269-911FC36C5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9414" y="86836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  <a:t>Bottom-up Climate Vulnerability Analysis</a:t>
            </a:r>
            <a:b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br>
              <a:rPr lang="en-US" sz="4400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r>
              <a:rPr lang="en-US" sz="3600" dirty="0">
                <a:solidFill>
                  <a:srgbClr val="0070C0"/>
                </a:solidFill>
                <a:latin typeface="Comic Sans MS" panose="030F0702030302020204" pitchFamily="66" charset="0"/>
              </a:rPr>
              <a:t>Preliminary results &amp; discussion</a:t>
            </a:r>
            <a:endParaRPr lang="en-US" sz="36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438053-BA23-4F98-8EEF-2453E1E73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370" y="3856562"/>
            <a:ext cx="4028388" cy="1655762"/>
          </a:xfrm>
        </p:spPr>
        <p:txBody>
          <a:bodyPr>
            <a:norm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Jacob </a:t>
            </a:r>
            <a:r>
              <a:rPr lang="en-US" dirty="0" err="1">
                <a:latin typeface="Comic Sans MS" panose="030F0702030302020204" pitchFamily="66" charset="0"/>
              </a:rPr>
              <a:t>Everitt</a:t>
            </a:r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David E. Rosenberg</a:t>
            </a:r>
          </a:p>
          <a:p>
            <a:r>
              <a:rPr lang="en-US" dirty="0">
                <a:latin typeface="Comic Sans MS" panose="030F0702030302020204" pitchFamily="66" charset="0"/>
              </a:rPr>
              <a:t>February 28</a:t>
            </a:r>
            <a:r>
              <a:rPr lang="en-US" baseline="30000" dirty="0">
                <a:latin typeface="Comic Sans MS" panose="030F0702030302020204" pitchFamily="66" charset="0"/>
              </a:rPr>
              <a:t>th</a:t>
            </a:r>
            <a:r>
              <a:rPr lang="en-US" dirty="0">
                <a:latin typeface="Comic Sans MS" panose="030F0702030302020204" pitchFamily="66" charset="0"/>
              </a:rPr>
              <a:t>, 2020</a:t>
            </a:r>
          </a:p>
        </p:txBody>
      </p:sp>
      <p:pic>
        <p:nvPicPr>
          <p:cNvPr id="1026" name="Picture 2" descr="Image result for usu research symbol">
            <a:extLst>
              <a:ext uri="{FF2B5EF4-FFF2-40B4-BE49-F238E27FC236}">
                <a16:creationId xmlns:a16="http://schemas.microsoft.com/office/drawing/2014/main" id="{DEDB4BB7-5491-4511-A538-900DE43669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38" b="16592"/>
          <a:stretch/>
        </p:blipFill>
        <p:spPr bwMode="auto">
          <a:xfrm>
            <a:off x="1260001" y="5410986"/>
            <a:ext cx="1929205" cy="1301635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5564DAA-D77E-4FF9-A29E-5013FF145A24}"/>
              </a:ext>
            </a:extLst>
          </p:cNvPr>
          <p:cNvSpPr/>
          <p:nvPr/>
        </p:nvSpPr>
        <p:spPr>
          <a:xfrm>
            <a:off x="8512405" y="5646304"/>
            <a:ext cx="339998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Comic Sans MS" panose="030F0702030302020204" pitchFamily="66" charset="0"/>
              </a:rPr>
              <a:t>Weber Basin Water Conservancy District</a:t>
            </a:r>
          </a:p>
        </p:txBody>
      </p:sp>
    </p:spTree>
    <p:extLst>
      <p:ext uri="{BB962C8B-B14F-4D97-AF65-F5344CB8AC3E}">
        <p14:creationId xmlns:p14="http://schemas.microsoft.com/office/powerpoint/2010/main" val="198054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16D77D4-A54B-4A70-A6F9-3E7B130D0113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A bit more on …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27B7675-8D87-4EAA-9106-F5B77B42A9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1574311"/>
              </p:ext>
            </p:extLst>
          </p:nvPr>
        </p:nvGraphicFramePr>
        <p:xfrm>
          <a:off x="350546" y="2002653"/>
          <a:ext cx="5706385" cy="402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2248">
                  <a:extLst>
                    <a:ext uri="{9D8B030D-6E8A-4147-A177-3AD203B41FA5}">
                      <a16:colId xmlns:a16="http://schemas.microsoft.com/office/drawing/2014/main" val="3325946191"/>
                    </a:ext>
                  </a:extLst>
                </a:gridCol>
                <a:gridCol w="1253230">
                  <a:extLst>
                    <a:ext uri="{9D8B030D-6E8A-4147-A177-3AD203B41FA5}">
                      <a16:colId xmlns:a16="http://schemas.microsoft.com/office/drawing/2014/main" val="371314217"/>
                    </a:ext>
                  </a:extLst>
                </a:gridCol>
                <a:gridCol w="2790907">
                  <a:extLst>
                    <a:ext uri="{9D8B030D-6E8A-4147-A177-3AD203B41FA5}">
                      <a16:colId xmlns:a16="http://schemas.microsoft.com/office/drawing/2014/main" val="62576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Scenario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Decrease in total storage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Comment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67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None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0%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Current assumption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40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Single debris event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e.g. Fill Causey. Not modeled. 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5226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Gradual over time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10%</a:t>
                      </a:r>
                    </a:p>
                    <a:p>
                      <a:pPr algn="ctr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25" indent="-174625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Echo, </a:t>
                      </a:r>
                      <a:r>
                        <a:rPr lang="en-US" dirty="0" err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Wanship</a:t>
                      </a: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, East Canyon 0.1 to 0.2% per year (UDWR 2010)</a:t>
                      </a:r>
                    </a:p>
                    <a:p>
                      <a:pPr marL="174625" indent="-174625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Assume all loss at model beginning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000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Extreme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30%</a:t>
                      </a:r>
                    </a:p>
                    <a:p>
                      <a:pPr algn="ctr"/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omic Sans MS" panose="030F0702030302020204" pitchFamily="66" charset="0"/>
                        </a:rPr>
                        <a:t>Purposefully higher than observed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2435693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42A27DB-814B-4553-BB69-2F2DCD855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7970851"/>
              </p:ext>
            </p:extLst>
          </p:nvPr>
        </p:nvGraphicFramePr>
        <p:xfrm>
          <a:off x="6244427" y="2923685"/>
          <a:ext cx="5706385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1628">
                  <a:extLst>
                    <a:ext uri="{9D8B030D-6E8A-4147-A177-3AD203B41FA5}">
                      <a16:colId xmlns:a16="http://schemas.microsoft.com/office/drawing/2014/main" val="3325946191"/>
                    </a:ext>
                  </a:extLst>
                </a:gridCol>
                <a:gridCol w="946768">
                  <a:extLst>
                    <a:ext uri="{9D8B030D-6E8A-4147-A177-3AD203B41FA5}">
                      <a16:colId xmlns:a16="http://schemas.microsoft.com/office/drawing/2014/main" val="371314217"/>
                    </a:ext>
                  </a:extLst>
                </a:gridCol>
                <a:gridCol w="3437989">
                  <a:extLst>
                    <a:ext uri="{9D8B030D-6E8A-4147-A177-3AD203B41FA5}">
                      <a16:colId xmlns:a16="http://schemas.microsoft.com/office/drawing/2014/main" val="62576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Scenario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Rate (ft/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)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Comic Sans MS" panose="030F0702030302020204" pitchFamily="66" charset="0"/>
                        </a:rPr>
                        <a:t>Comment</a:t>
                      </a: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67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Riverware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3.2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Current model value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40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Historical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3.7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1995 to 2005 (U of U, 2019); 1,500 ac-ft/</a:t>
                      </a: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5226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Late 21</a:t>
                      </a:r>
                      <a:r>
                        <a:rPr lang="en-US" baseline="30000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st</a:t>
                      </a: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 Century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4.0</a:t>
                      </a:r>
                    </a:p>
                    <a:p>
                      <a:pPr algn="ctr"/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2085 to 2095 (U of U, 2019);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3,300 ac-ft/</a:t>
                      </a:r>
                      <a:r>
                        <a:rPr lang="en-US" dirty="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omic Sans MS" panose="030F0702030302020204" pitchFamily="66" charset="0"/>
                        </a:rPr>
                        <a:t>yr</a:t>
                      </a:r>
                      <a:endParaRPr lang="en-US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000084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7F02D402-C502-4408-B8D4-D3998115841E}"/>
              </a:ext>
            </a:extLst>
          </p:cNvPr>
          <p:cNvSpPr/>
          <p:nvPr/>
        </p:nvSpPr>
        <p:spPr>
          <a:xfrm>
            <a:off x="333029" y="1395068"/>
            <a:ext cx="570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Reservoir Sediment Buildup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9368273-E8E8-425D-B98A-1D6FBB0D7C1F}"/>
              </a:ext>
            </a:extLst>
          </p:cNvPr>
          <p:cNvSpPr/>
          <p:nvPr/>
        </p:nvSpPr>
        <p:spPr>
          <a:xfrm>
            <a:off x="6244427" y="2338910"/>
            <a:ext cx="5706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Evaporation Rate @ Willard Bay</a:t>
            </a:r>
          </a:p>
        </p:txBody>
      </p:sp>
    </p:spTree>
    <p:extLst>
      <p:ext uri="{BB962C8B-B14F-4D97-AF65-F5344CB8AC3E}">
        <p14:creationId xmlns:p14="http://schemas.microsoft.com/office/powerpoint/2010/main" val="4067273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224963" y="2792118"/>
            <a:ext cx="337697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36 inflow-demand combos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highlight>
                  <a:srgbClr val="FFFF00"/>
                </a:highlight>
                <a:latin typeface="Comic Sans MS" panose="030F0702030302020204" pitchFamily="66" charset="0"/>
              </a:rPr>
              <a:t>Percent of 30 years system storage below 380,000 acre-feet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Sedimentation = 0%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94E2BB-01C5-49A4-B151-7F0BA0F84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553" y="1594597"/>
            <a:ext cx="7071674" cy="505119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08883" y="306371"/>
            <a:ext cx="110046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Comic Sans MS" panose="030F0702030302020204" pitchFamily="66" charset="0"/>
              </a:rPr>
              <a:t>Storage vulnerability</a:t>
            </a:r>
          </a:p>
          <a:p>
            <a:pPr algn="ctr"/>
            <a:r>
              <a:rPr lang="en-US" sz="2600" dirty="0">
                <a:solidFill>
                  <a:srgbClr val="0000FF"/>
                </a:solidFill>
                <a:latin typeface="Comic Sans MS" panose="030F0702030302020204" pitchFamily="66" charset="0"/>
              </a:rPr>
              <a:t>Current ok but vulnerable to inflow or demand decreases of 100k acre-feet per year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671702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166977" y="2792118"/>
            <a:ext cx="305263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108 inflow-demand-sediment combos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omic Sans MS" panose="030F0702030302020204" pitchFamily="66" charset="0"/>
              </a:rPr>
              <a:t>Percent of 30 years system storage below </a:t>
            </a:r>
            <a:r>
              <a:rPr lang="en-US" sz="2000" dirty="0">
                <a:solidFill>
                  <a:srgbClr val="FFFF00"/>
                </a:solidFill>
                <a:latin typeface="Comic Sans MS" panose="030F0702030302020204" pitchFamily="66" charset="0"/>
              </a:rPr>
              <a:t>moderate</a:t>
            </a:r>
            <a:r>
              <a:rPr lang="en-US" sz="2000" dirty="0">
                <a:latin typeface="Comic Sans MS" panose="030F0702030302020204" pitchFamily="66" charset="0"/>
              </a:rPr>
              <a:t>, </a:t>
            </a:r>
            <a:r>
              <a:rPr lang="en-US" sz="2000" dirty="0">
                <a:solidFill>
                  <a:schemeClr val="accent2"/>
                </a:solidFill>
                <a:latin typeface="Comic Sans MS" panose="030F0702030302020204" pitchFamily="66" charset="0"/>
              </a:rPr>
              <a:t>severe</a:t>
            </a:r>
            <a:r>
              <a:rPr lang="en-US" sz="2000" dirty="0">
                <a:latin typeface="Comic Sans MS" panose="030F0702030302020204" pitchFamily="66" charset="0"/>
              </a:rPr>
              <a:t>, </a:t>
            </a:r>
            <a:r>
              <a:rPr lang="en-US" sz="2000" dirty="0">
                <a:solidFill>
                  <a:srgbClr val="FF0000"/>
                </a:solidFill>
                <a:latin typeface="Comic Sans MS" panose="030F0702030302020204" pitchFamily="66" charset="0"/>
              </a:rPr>
              <a:t>extreme</a:t>
            </a:r>
            <a:r>
              <a:rPr lang="en-US" sz="2000" dirty="0">
                <a:latin typeface="Comic Sans MS" panose="030F0702030302020204" pitchFamily="66" charset="0"/>
              </a:rPr>
              <a:t> levels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30A0"/>
                </a:solidFill>
                <a:latin typeface="Comic Sans MS" panose="030F0702030302020204" pitchFamily="66" charset="0"/>
              </a:rPr>
              <a:t>Willard Bay evap. = 3.2 feet/year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94E2BB-01C5-49A4-B151-7F0BA0F84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553" y="1594597"/>
            <a:ext cx="7071674" cy="505119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BE3DD5-4B27-4223-996B-B96C27B77575}"/>
              </a:ext>
            </a:extLst>
          </p:cNvPr>
          <p:cNvSpPr txBox="1"/>
          <p:nvPr/>
        </p:nvSpPr>
        <p:spPr>
          <a:xfrm>
            <a:off x="508883" y="306371"/>
            <a:ext cx="1100460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  <a:latin typeface="Comic Sans MS" panose="030F0702030302020204" pitchFamily="66" charset="0"/>
              </a:rPr>
              <a:t>Storage vulnerability (cont.)</a:t>
            </a:r>
          </a:p>
          <a:p>
            <a:pPr algn="ctr"/>
            <a:r>
              <a:rPr lang="en-US" sz="2800" dirty="0">
                <a:solidFill>
                  <a:srgbClr val="0000FF"/>
                </a:solidFill>
                <a:latin typeface="Comic Sans MS" panose="030F0702030302020204" pitchFamily="66" charset="0"/>
              </a:rPr>
              <a:t>Can tolerate some reservoir sedimentation; most impacts for moderate storage level</a:t>
            </a:r>
            <a:endParaRPr lang="en-US" sz="2800" dirty="0"/>
          </a:p>
        </p:txBody>
      </p:sp>
      <p:pic>
        <p:nvPicPr>
          <p:cNvPr id="7" name="Picture 6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98F7A4AE-5641-4454-9A0C-B66476476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615" y="1683443"/>
            <a:ext cx="8169965" cy="490197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7993F56-8A83-43C7-97C3-429BB6830F37}"/>
              </a:ext>
            </a:extLst>
          </p:cNvPr>
          <p:cNvSpPr/>
          <p:nvPr/>
        </p:nvSpPr>
        <p:spPr>
          <a:xfrm>
            <a:off x="9644932" y="119487"/>
            <a:ext cx="23852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Show historical point!!</a:t>
            </a:r>
          </a:p>
        </p:txBody>
      </p:sp>
    </p:spTree>
    <p:extLst>
      <p:ext uri="{BB962C8B-B14F-4D97-AF65-F5344CB8AC3E}">
        <p14:creationId xmlns:p14="http://schemas.microsoft.com/office/powerpoint/2010/main" val="714969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F7A20635-6CD5-4C54-AC7F-22A69FCEC5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0965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19E95B2-0A6F-46E9-BC84-B6F585CAA2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3668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1422D86-01BE-48C2-B930-14DE84111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3737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8839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8EF7-AEDA-4127-B14F-572680FD1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Vulnerabilities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2FD4B-5983-4106-A3E8-622356A82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Sedimentation</a:t>
            </a:r>
          </a:p>
          <a:p>
            <a:r>
              <a:rPr lang="en-US" dirty="0"/>
              <a:t>High Demand (</a:t>
            </a:r>
            <a:r>
              <a:rPr lang="en-US" i="1" dirty="0"/>
              <a:t>what level?)</a:t>
            </a:r>
          </a:p>
          <a:p>
            <a:pPr lvl="1"/>
            <a:r>
              <a:rPr lang="en-US" dirty="0"/>
              <a:t>Level</a:t>
            </a:r>
          </a:p>
          <a:p>
            <a:r>
              <a:rPr lang="en-US" dirty="0"/>
              <a:t>Low Inflows (</a:t>
            </a:r>
            <a:r>
              <a:rPr lang="en-US" i="1" dirty="0"/>
              <a:t>what level?)</a:t>
            </a:r>
          </a:p>
          <a:p>
            <a:pPr lvl="1"/>
            <a:r>
              <a:rPr lang="en-US" dirty="0"/>
              <a:t>Level</a:t>
            </a:r>
          </a:p>
          <a:p>
            <a:r>
              <a:rPr lang="en-US" dirty="0"/>
              <a:t>Combinations</a:t>
            </a:r>
          </a:p>
          <a:p>
            <a:pPr lvl="1"/>
            <a:r>
              <a:rPr lang="en-US" dirty="0"/>
              <a:t>Levels</a:t>
            </a:r>
          </a:p>
          <a:p>
            <a:pPr lvl="1"/>
            <a:r>
              <a:rPr lang="en-US" dirty="0"/>
              <a:t>Levels</a:t>
            </a:r>
          </a:p>
        </p:txBody>
      </p:sp>
    </p:spTree>
    <p:extLst>
      <p:ext uri="{BB962C8B-B14F-4D97-AF65-F5344CB8AC3E}">
        <p14:creationId xmlns:p14="http://schemas.microsoft.com/office/powerpoint/2010/main" val="38285095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FEC46-A20D-41B9-81BB-9FCC58DBD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01040-E47C-4DF0-9213-21716D29C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792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025F4-2C7C-4E42-BD31-4CD8C342DE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Questions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DAD7BB-9116-4AA5-9919-EBBA2982F5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461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8AA9AD-669A-44D3-B54A-0659301EB2EF}"/>
              </a:ext>
            </a:extLst>
          </p:cNvPr>
          <p:cNvSpPr txBox="1"/>
          <p:nvPr/>
        </p:nvSpPr>
        <p:spPr>
          <a:xfrm>
            <a:off x="2902628" y="330764"/>
            <a:ext cx="91908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Key Steps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345086-17B3-425F-B0D3-4A34674DCC63}"/>
              </a:ext>
            </a:extLst>
          </p:cNvPr>
          <p:cNvSpPr txBox="1"/>
          <p:nvPr/>
        </p:nvSpPr>
        <p:spPr>
          <a:xfrm>
            <a:off x="168964" y="1321964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1. Identify factors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A1FA3A-D707-42EA-9C63-4D98D280993E}"/>
              </a:ext>
            </a:extLst>
          </p:cNvPr>
          <p:cNvSpPr txBox="1"/>
          <p:nvPr/>
        </p:nvSpPr>
        <p:spPr>
          <a:xfrm>
            <a:off x="168964" y="2930862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2. Develop scenarios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585880-C0E4-4B2F-92B0-40C606621441}"/>
              </a:ext>
            </a:extLst>
          </p:cNvPr>
          <p:cNvSpPr txBox="1"/>
          <p:nvPr/>
        </p:nvSpPr>
        <p:spPr>
          <a:xfrm>
            <a:off x="168965" y="3804463"/>
            <a:ext cx="30612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3. Run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Riverware</a:t>
            </a: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 /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Riversmart</a:t>
            </a:r>
            <a:endParaRPr lang="en-US" sz="2000" dirty="0">
              <a:solidFill>
                <a:srgbClr val="260F99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E57EF7-0BB4-4354-844B-49F400DC4485}"/>
              </a:ext>
            </a:extLst>
          </p:cNvPr>
          <p:cNvSpPr txBox="1"/>
          <p:nvPr/>
        </p:nvSpPr>
        <p:spPr>
          <a:xfrm>
            <a:off x="168965" y="4751021"/>
            <a:ext cx="42650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4. Define vulnerability criteria (Fraction of years …)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9B0A0-37F4-450D-853E-D225D85E913A}"/>
              </a:ext>
            </a:extLst>
          </p:cNvPr>
          <p:cNvSpPr txBox="1"/>
          <p:nvPr/>
        </p:nvSpPr>
        <p:spPr>
          <a:xfrm>
            <a:off x="168964" y="5754851"/>
            <a:ext cx="33494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>
              <a:spcAft>
                <a:spcPts val="1200"/>
              </a:spcAft>
            </a:pP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5. Visualize vulnerabilities</a:t>
            </a:r>
          </a:p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6. Discuss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37D373-5BB7-412C-B4F2-2EB5722EFE31}"/>
              </a:ext>
            </a:extLst>
          </p:cNvPr>
          <p:cNvSpPr/>
          <p:nvPr/>
        </p:nvSpPr>
        <p:spPr>
          <a:xfrm>
            <a:off x="4770782" y="5744549"/>
            <a:ext cx="5257800" cy="7389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Contour plots</a:t>
            </a:r>
          </a:p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Time series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CFE84F-7500-4885-84E6-09F485ABC0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57" r="36857"/>
          <a:stretch/>
        </p:blipFill>
        <p:spPr>
          <a:xfrm>
            <a:off x="5932098" y="5852418"/>
            <a:ext cx="740521" cy="5232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5085DBA-DC6C-4451-AE1D-D4B07507C3BF}"/>
              </a:ext>
            </a:extLst>
          </p:cNvPr>
          <p:cNvSpPr/>
          <p:nvPr/>
        </p:nvSpPr>
        <p:spPr>
          <a:xfrm>
            <a:off x="4770782" y="4726128"/>
            <a:ext cx="5257800" cy="86837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Total storage ≤ </a:t>
            </a:r>
            <a:r>
              <a:rPr lang="en-US" dirty="0">
                <a:solidFill>
                  <a:srgbClr val="FFFF00"/>
                </a:solidFill>
                <a:latin typeface="Comic Sans MS" panose="030F0702030302020204" pitchFamily="66" charset="0"/>
              </a:rPr>
              <a:t>Yellow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chemeClr val="accent2"/>
                </a:solidFill>
                <a:latin typeface="Comic Sans MS" panose="030F0702030302020204" pitchFamily="66" charset="0"/>
              </a:rPr>
              <a:t>Orange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Red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 targets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Shortages &gt; 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C7F475-9472-4934-A800-55EE8FD9E23C}"/>
              </a:ext>
            </a:extLst>
          </p:cNvPr>
          <p:cNvSpPr/>
          <p:nvPr/>
        </p:nvSpPr>
        <p:spPr>
          <a:xfrm>
            <a:off x="4770782" y="3688210"/>
            <a:ext cx="5257799" cy="92433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0" algn="ctr"/>
            <a:r>
              <a:rPr lang="en-US" sz="2000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108 Runs</a:t>
            </a:r>
          </a:p>
          <a:p>
            <a:pPr marL="1143000" algn="ctr"/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(Scenario combinations)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09A25EA-F32A-4DB8-AD45-E9243AAB6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259" y="3781961"/>
            <a:ext cx="711063" cy="75289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E1FBCEB-2450-48F4-9087-2711A92D1AD2}"/>
              </a:ext>
            </a:extLst>
          </p:cNvPr>
          <p:cNvSpPr txBox="1"/>
          <p:nvPr/>
        </p:nvSpPr>
        <p:spPr>
          <a:xfrm>
            <a:off x="2842549" y="1215767"/>
            <a:ext cx="2258461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Flow @ Oakley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Paleo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Observed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Future Climate</a:t>
            </a:r>
          </a:p>
          <a:p>
            <a:pPr algn="ctr"/>
            <a:endParaRPr lang="en-US" sz="26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Six 30-yr blocks (800 - 970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F7F7D9-4C24-4DEA-B038-7EA1E0DC1E7C}"/>
              </a:ext>
            </a:extLst>
          </p:cNvPr>
          <p:cNvSpPr txBox="1"/>
          <p:nvPr/>
        </p:nvSpPr>
        <p:spPr>
          <a:xfrm>
            <a:off x="5177274" y="1215767"/>
            <a:ext cx="2403149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Demand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Per capita use (6)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Population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Decreased Ag. (3)</a:t>
            </a:r>
          </a:p>
          <a:p>
            <a:pPr marL="284163" indent="-1714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Potential ET (7)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6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(380 - 850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120CA0-818F-461B-A863-2EA4DF3CC181}"/>
              </a:ext>
            </a:extLst>
          </p:cNvPr>
          <p:cNvSpPr txBox="1"/>
          <p:nvPr/>
        </p:nvSpPr>
        <p:spPr>
          <a:xfrm>
            <a:off x="7641932" y="1215767"/>
            <a:ext cx="2032256" cy="23391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Sediment Buildup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None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1 or 2 events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Gradual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(0%, 10%, 30%)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EED56B-EF86-4CC7-BD98-380289C9B7BC}"/>
              </a:ext>
            </a:extLst>
          </p:cNvPr>
          <p:cNvSpPr txBox="1"/>
          <p:nvPr/>
        </p:nvSpPr>
        <p:spPr>
          <a:xfrm>
            <a:off x="9735697" y="1215767"/>
            <a:ext cx="2357826" cy="23391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Evaporation Rate  @ Willard Bay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Riverware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Historical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Late estimate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>
                <a:solidFill>
                  <a:srgbClr val="542708"/>
                </a:solidFill>
                <a:latin typeface="Comic Sans MS" panose="030F0702030302020204" pitchFamily="66" charset="0"/>
              </a:rPr>
              <a:t>3 scenarios</a:t>
            </a:r>
            <a:endParaRPr lang="en-US" dirty="0">
              <a:solidFill>
                <a:srgbClr val="542708"/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(3.2, 3.7, 4.0 ft/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86624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035D9E-F633-4622-8196-89ED5A05E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99" y="1308797"/>
            <a:ext cx="10792757" cy="5549203"/>
          </a:xfr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94BFB29-0CC4-46E3-AB10-E131CC98346C}"/>
              </a:ext>
            </a:extLst>
          </p:cNvPr>
          <p:cNvSpPr/>
          <p:nvPr/>
        </p:nvSpPr>
        <p:spPr>
          <a:xfrm>
            <a:off x="9111523" y="1650781"/>
            <a:ext cx="599883" cy="4785091"/>
          </a:xfrm>
          <a:prstGeom prst="rect">
            <a:avLst/>
          </a:prstGeom>
          <a:solidFill>
            <a:srgbClr val="00D4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9384DFD-0638-4E9D-906B-201A3CD7AF3E}"/>
              </a:ext>
            </a:extLst>
          </p:cNvPr>
          <p:cNvSpPr/>
          <p:nvPr/>
        </p:nvSpPr>
        <p:spPr>
          <a:xfrm>
            <a:off x="10268831" y="1662375"/>
            <a:ext cx="684919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063E19-01E7-4D84-AC25-D151BEB030AD}"/>
              </a:ext>
            </a:extLst>
          </p:cNvPr>
          <p:cNvSpPr/>
          <p:nvPr/>
        </p:nvSpPr>
        <p:spPr>
          <a:xfrm>
            <a:off x="9291317" y="1662375"/>
            <a:ext cx="599884" cy="4765764"/>
          </a:xfrm>
          <a:prstGeom prst="rect">
            <a:avLst/>
          </a:prstGeom>
          <a:solidFill>
            <a:srgbClr val="009550">
              <a:alpha val="2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ABE188-7284-4D51-8DB3-16ED06BF88ED}"/>
              </a:ext>
            </a:extLst>
          </p:cNvPr>
          <p:cNvSpPr/>
          <p:nvPr/>
        </p:nvSpPr>
        <p:spPr>
          <a:xfrm>
            <a:off x="4520776" y="1650781"/>
            <a:ext cx="593831" cy="4777355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F01043-631E-4385-B958-DCAC2179535B}"/>
              </a:ext>
            </a:extLst>
          </p:cNvPr>
          <p:cNvSpPr/>
          <p:nvPr/>
        </p:nvSpPr>
        <p:spPr>
          <a:xfrm>
            <a:off x="3750219" y="1662377"/>
            <a:ext cx="599883" cy="4773497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FB7F82-BA40-46A3-8342-B2E10B5B4DD2}"/>
              </a:ext>
            </a:extLst>
          </p:cNvPr>
          <p:cNvSpPr/>
          <p:nvPr/>
        </p:nvSpPr>
        <p:spPr>
          <a:xfrm>
            <a:off x="2946374" y="1662376"/>
            <a:ext cx="600376" cy="4785086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46DACF-8F19-4F1B-A129-2B6D4AF7D06D}"/>
              </a:ext>
            </a:extLst>
          </p:cNvPr>
          <p:cNvSpPr txBox="1"/>
          <p:nvPr/>
        </p:nvSpPr>
        <p:spPr>
          <a:xfrm>
            <a:off x="3664618" y="1690688"/>
            <a:ext cx="7820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1570-1600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E30EB9-2C46-42A0-8AFC-7E664231A7AD}"/>
              </a:ext>
            </a:extLst>
          </p:cNvPr>
          <p:cNvSpPr txBox="1"/>
          <p:nvPr/>
        </p:nvSpPr>
        <p:spPr>
          <a:xfrm>
            <a:off x="2865778" y="1699931"/>
            <a:ext cx="7574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1520-1550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794943-E4D5-4B01-8696-159E8BFF6638}"/>
              </a:ext>
            </a:extLst>
          </p:cNvPr>
          <p:cNvSpPr txBox="1"/>
          <p:nvPr/>
        </p:nvSpPr>
        <p:spPr>
          <a:xfrm>
            <a:off x="9040954" y="1853703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1930-1960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13DCD2-FA44-42FA-BAA4-D3E3F951A4B5}"/>
              </a:ext>
            </a:extLst>
          </p:cNvPr>
          <p:cNvSpPr txBox="1"/>
          <p:nvPr/>
        </p:nvSpPr>
        <p:spPr>
          <a:xfrm>
            <a:off x="9220697" y="1690687"/>
            <a:ext cx="8004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1940-1970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81FC1-6E85-4CFD-B404-B025CC40322A}"/>
              </a:ext>
            </a:extLst>
          </p:cNvPr>
          <p:cNvSpPr txBox="1"/>
          <p:nvPr/>
        </p:nvSpPr>
        <p:spPr>
          <a:xfrm>
            <a:off x="10219142" y="1692514"/>
            <a:ext cx="8242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Hot Dry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FE3FEE-42A8-4997-9D07-79D70389A071}"/>
              </a:ext>
            </a:extLst>
          </p:cNvPr>
          <p:cNvSpPr/>
          <p:nvPr/>
        </p:nvSpPr>
        <p:spPr>
          <a:xfrm>
            <a:off x="5021404" y="1308798"/>
            <a:ext cx="2579546" cy="2818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260F27-F103-4671-9B9E-353597EC444B}"/>
              </a:ext>
            </a:extLst>
          </p:cNvPr>
          <p:cNvSpPr txBox="1"/>
          <p:nvPr/>
        </p:nvSpPr>
        <p:spPr>
          <a:xfrm>
            <a:off x="4459567" y="1692514"/>
            <a:ext cx="7820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1610-1640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1891D8-A07D-451C-8B00-A4CBFB5523D0}"/>
              </a:ext>
            </a:extLst>
          </p:cNvPr>
          <p:cNvSpPr txBox="1"/>
          <p:nvPr/>
        </p:nvSpPr>
        <p:spPr>
          <a:xfrm rot="16200000">
            <a:off x="-735203" y="3681964"/>
            <a:ext cx="28528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Weber River Flow at Oakley</a:t>
            </a:r>
          </a:p>
          <a:p>
            <a:pPr algn="ctr"/>
            <a:r>
              <a:rPr lang="en-US" b="1" dirty="0"/>
              <a:t>(acre-feet per year)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B361D9-EA41-4F19-8923-1B21833D5D0B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00FF"/>
                </a:solidFill>
                <a:latin typeface="Comic Sans MS" panose="030F0702030302020204" pitchFamily="66" charset="0"/>
              </a:rPr>
              <a:t>Selected </a:t>
            </a:r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6 Flow Scenarios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868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9AF181A1-94D1-4734-BE8F-DA1EE0EA0B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234" y="400489"/>
            <a:ext cx="9085532" cy="605702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680D7D-C04D-488A-BD4A-C5631C3B1FFF}"/>
              </a:ext>
            </a:extLst>
          </p:cNvPr>
          <p:cNvSpPr txBox="1"/>
          <p:nvPr/>
        </p:nvSpPr>
        <p:spPr>
          <a:xfrm>
            <a:off x="10033302" y="985838"/>
            <a:ext cx="97067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(1570-1600)</a:t>
            </a:r>
          </a:p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192k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00799-FF50-4C28-98A7-137374659373}"/>
              </a:ext>
            </a:extLst>
          </p:cNvPr>
          <p:cNvSpPr txBox="1"/>
          <p:nvPr/>
        </p:nvSpPr>
        <p:spPr>
          <a:xfrm>
            <a:off x="3873500" y="0"/>
            <a:ext cx="50165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Average Annual Inflow (Acre-Ft)</a:t>
            </a:r>
          </a:p>
          <a:p>
            <a:pPr algn="ctr"/>
            <a:r>
              <a:rPr lang="en-US" sz="2400" dirty="0"/>
              <a:t>Trace Scenarios</a:t>
            </a:r>
          </a:p>
        </p:txBody>
      </p:sp>
    </p:spTree>
    <p:extLst>
      <p:ext uri="{BB962C8B-B14F-4D97-AF65-F5344CB8AC3E}">
        <p14:creationId xmlns:p14="http://schemas.microsoft.com/office/powerpoint/2010/main" val="70533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F8365658-DBAD-478F-BBE2-59A0B96375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4113"/>
            <a:ext cx="12192000" cy="63697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C6D95E-169D-4276-B3AF-E70E5CD41A57}"/>
              </a:ext>
            </a:extLst>
          </p:cNvPr>
          <p:cNvSpPr txBox="1"/>
          <p:nvPr/>
        </p:nvSpPr>
        <p:spPr>
          <a:xfrm>
            <a:off x="9232900" y="952500"/>
            <a:ext cx="267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Selected Inflows – Weber at Oakley</a:t>
            </a:r>
          </a:p>
        </p:txBody>
      </p:sp>
    </p:spTree>
    <p:extLst>
      <p:ext uri="{BB962C8B-B14F-4D97-AF65-F5344CB8AC3E}">
        <p14:creationId xmlns:p14="http://schemas.microsoft.com/office/powerpoint/2010/main" val="2460131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504F9E12-1EEE-4E43-BED8-FA1DCEA135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8650"/>
            <a:ext cx="12289579" cy="5600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C67C64-4BC6-487C-AA4E-96D80F7EB22B}"/>
              </a:ext>
            </a:extLst>
          </p:cNvPr>
          <p:cNvSpPr txBox="1"/>
          <p:nvPr/>
        </p:nvSpPr>
        <p:spPr>
          <a:xfrm>
            <a:off x="9715500" y="1352550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Selected Inflows – Total District</a:t>
            </a:r>
          </a:p>
        </p:txBody>
      </p:sp>
    </p:spTree>
    <p:extLst>
      <p:ext uri="{BB962C8B-B14F-4D97-AF65-F5344CB8AC3E}">
        <p14:creationId xmlns:p14="http://schemas.microsoft.com/office/powerpoint/2010/main" val="1153059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455E4815-528B-4F22-9758-7F89349D36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4113"/>
            <a:ext cx="10115550" cy="5216517"/>
          </a:xfrm>
          <a:prstGeom prst="rect">
            <a:avLst/>
          </a:prstGeom>
        </p:spPr>
      </p:pic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E3C58C9E-A240-47D8-879E-D5C3D1F771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0096" y="510335"/>
            <a:ext cx="8115354" cy="48270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0DA615-1782-44BD-BA4A-1C7771C01FEA}"/>
              </a:ext>
            </a:extLst>
          </p:cNvPr>
          <p:cNvSpPr txBox="1"/>
          <p:nvPr/>
        </p:nvSpPr>
        <p:spPr>
          <a:xfrm>
            <a:off x="3333750" y="244113"/>
            <a:ext cx="35242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E1662A-2F8B-4AA3-894C-F19E94085A39}"/>
              </a:ext>
            </a:extLst>
          </p:cNvPr>
          <p:cNvSpPr txBox="1"/>
          <p:nvPr/>
        </p:nvSpPr>
        <p:spPr>
          <a:xfrm>
            <a:off x="7153302" y="687880"/>
            <a:ext cx="4533900" cy="113243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166927-2EF3-43EC-AAC0-4C368AD12475}"/>
              </a:ext>
            </a:extLst>
          </p:cNvPr>
          <p:cNvSpPr txBox="1"/>
          <p:nvPr/>
        </p:nvSpPr>
        <p:spPr>
          <a:xfrm>
            <a:off x="9982200" y="2950509"/>
            <a:ext cx="2533650" cy="11324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8EDCA8-5153-46AF-ADA5-AF6525E7D17A}"/>
              </a:ext>
            </a:extLst>
          </p:cNvPr>
          <p:cNvSpPr txBox="1"/>
          <p:nvPr/>
        </p:nvSpPr>
        <p:spPr>
          <a:xfrm>
            <a:off x="800100" y="4953000"/>
            <a:ext cx="13087350" cy="8830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D568AF-8ED9-4CE3-9BF6-BF4DF289501D}"/>
              </a:ext>
            </a:extLst>
          </p:cNvPr>
          <p:cNvSpPr txBox="1"/>
          <p:nvPr/>
        </p:nvSpPr>
        <p:spPr>
          <a:xfrm>
            <a:off x="1390650" y="5181600"/>
            <a:ext cx="2781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Weber at Oakley Inflows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2C56F1-EF8A-4CAC-91D0-B37453FF4A6B}"/>
              </a:ext>
            </a:extLst>
          </p:cNvPr>
          <p:cNvSpPr txBox="1"/>
          <p:nvPr/>
        </p:nvSpPr>
        <p:spPr>
          <a:xfrm>
            <a:off x="7715250" y="5167498"/>
            <a:ext cx="2781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District Total Inflows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B2BDE1-81F1-4D05-ADCB-DC394F37AE53}"/>
              </a:ext>
            </a:extLst>
          </p:cNvPr>
          <p:cNvSpPr txBox="1"/>
          <p:nvPr/>
        </p:nvSpPr>
        <p:spPr>
          <a:xfrm>
            <a:off x="10782300" y="1221123"/>
            <a:ext cx="2057400" cy="31242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350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EA3BF53-D7A0-4D65-AD44-A93509FD9E05}"/>
              </a:ext>
            </a:extLst>
          </p:cNvPr>
          <p:cNvGrpSpPr/>
          <p:nvPr/>
        </p:nvGrpSpPr>
        <p:grpSpPr>
          <a:xfrm>
            <a:off x="1175210" y="1366887"/>
            <a:ext cx="8854910" cy="5491113"/>
            <a:chOff x="609600" y="0"/>
            <a:chExt cx="10648949" cy="6888389"/>
          </a:xfrm>
        </p:grpSpPr>
        <p:pic>
          <p:nvPicPr>
            <p:cNvPr id="3" name="Picture 2" descr="A close up of a map&#10;&#10;Description automatically generated">
              <a:hlinkClick r:id="rId3"/>
              <a:extLst>
                <a:ext uri="{FF2B5EF4-FFF2-40B4-BE49-F238E27FC236}">
                  <a16:creationId xmlns:a16="http://schemas.microsoft.com/office/drawing/2014/main" id="{9872908D-4E22-412D-9D3B-F38D8F7CC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" y="0"/>
              <a:ext cx="10648949" cy="6888389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2E3DF3F-C65A-4BF1-8838-B581C05CAC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58242" y="721519"/>
              <a:ext cx="2196939" cy="5443061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A23A36E-1212-4493-B191-BD9ABDB2A018}"/>
                </a:ext>
              </a:extLst>
            </p:cNvPr>
            <p:cNvCxnSpPr>
              <a:cxnSpLocks/>
            </p:cNvCxnSpPr>
            <p:nvPr/>
          </p:nvCxnSpPr>
          <p:spPr>
            <a:xfrm>
              <a:off x="3355181" y="693420"/>
              <a:ext cx="2187490" cy="546119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307BE0F-72FC-42D9-B7C4-E9B4A869C0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61429" y="693420"/>
              <a:ext cx="2175803" cy="546119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60337FF-AF13-43C6-B6FB-B35F3AA2B8C8}"/>
                </a:ext>
              </a:extLst>
            </p:cNvPr>
            <p:cNvCxnSpPr>
              <a:cxnSpLocks/>
            </p:cNvCxnSpPr>
            <p:nvPr/>
          </p:nvCxnSpPr>
          <p:spPr>
            <a:xfrm>
              <a:off x="7737232" y="693420"/>
              <a:ext cx="2187818" cy="360235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2FC02EA-28D8-4F55-9AC8-57CF43B75286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3 demographic and 1 climate factors effect demand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A3D1D2-C468-41A2-9C2A-EB6EA9503625}"/>
              </a:ext>
            </a:extLst>
          </p:cNvPr>
          <p:cNvSpPr/>
          <p:nvPr/>
        </p:nvSpPr>
        <p:spPr>
          <a:xfrm>
            <a:off x="10486332" y="1942049"/>
            <a:ext cx="16082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Base Case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52EC85A-2A0C-4FE7-B24F-45890FEB450E}"/>
              </a:ext>
            </a:extLst>
          </p:cNvPr>
          <p:cNvCxnSpPr>
            <a:cxnSpLocks/>
          </p:cNvCxnSpPr>
          <p:nvPr/>
        </p:nvCxnSpPr>
        <p:spPr>
          <a:xfrm flipH="1">
            <a:off x="10003407" y="2177596"/>
            <a:ext cx="482925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518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map&#10;&#10;Description automatically generated">
            <a:extLst>
              <a:ext uri="{FF2B5EF4-FFF2-40B4-BE49-F238E27FC236}">
                <a16:creationId xmlns:a16="http://schemas.microsoft.com/office/drawing/2014/main" id="{6E5A179F-407B-48AD-B81A-56D2AB128A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812" y="1534463"/>
            <a:ext cx="8961257" cy="51975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6D77D4-A54B-4A70-A6F9-3E7B130D0113}"/>
              </a:ext>
            </a:extLst>
          </p:cNvPr>
          <p:cNvSpPr txBox="1"/>
          <p:nvPr/>
        </p:nvSpPr>
        <p:spPr>
          <a:xfrm>
            <a:off x="368066" y="567484"/>
            <a:ext cx="11377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3333FF"/>
                </a:solidFill>
                <a:latin typeface="Comic Sans MS" panose="030F0702030302020204" pitchFamily="66" charset="0"/>
              </a:rPr>
              <a:t> Selected 6 demand factors </a:t>
            </a:r>
            <a:endParaRPr lang="en-US" sz="3200" b="1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524EB4-CFC4-4954-AAC2-11E2E2C7BC14}"/>
              </a:ext>
            </a:extLst>
          </p:cNvPr>
          <p:cNvSpPr/>
          <p:nvPr/>
        </p:nvSpPr>
        <p:spPr>
          <a:xfrm>
            <a:off x="10203528" y="2177719"/>
            <a:ext cx="160825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Need larger font size for figure!!</a:t>
            </a:r>
          </a:p>
        </p:txBody>
      </p:sp>
    </p:spTree>
    <p:extLst>
      <p:ext uri="{BB962C8B-B14F-4D97-AF65-F5344CB8AC3E}">
        <p14:creationId xmlns:p14="http://schemas.microsoft.com/office/powerpoint/2010/main" val="730476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480</Words>
  <Application>Microsoft Office PowerPoint</Application>
  <PresentationFormat>Widescreen</PresentationFormat>
  <Paragraphs>127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Comic Sans MS</vt:lpstr>
      <vt:lpstr>Office Theme</vt:lpstr>
      <vt:lpstr>Bottom-up Climate Vulnerability Analysis  Preliminary results &amp; discussion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Key Vulnerabilities</vt:lpstr>
      <vt:lpstr>Questions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Drought– Bottom-up Vulnerability Analysis</dc:title>
  <dc:creator>Jacob Everitt</dc:creator>
  <cp:lastModifiedBy>david</cp:lastModifiedBy>
  <cp:revision>25</cp:revision>
  <dcterms:created xsi:type="dcterms:W3CDTF">2020-02-26T02:23:49Z</dcterms:created>
  <dcterms:modified xsi:type="dcterms:W3CDTF">2020-02-26T21:51:04Z</dcterms:modified>
</cp:coreProperties>
</file>